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ms-powerpoint.comments+xml" PartName="/ppt/comments/modernComment_100_862F6096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32399275" cx="467995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comments/modernComment_100_862F60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56489E2-70F6-4D48-8CCF-A36FBACD7D1C}" authorId="{BB26F52D-4152-50BC-1588-259662DD9521}" created="2024-01-13T16:31:00.59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51251862" sldId="256"/>
      <ac:picMk id="23" creationId="{427DA32F-D080-4D30-330B-B309E9AC0119}"/>
    </ac:deMkLst>
    <p188:txBody>
      <a:bodyPr/>
      <a:lstStyle/>
      <a:p>
        <a:r>
          <a:rPr lang="en-US"/>
          <a:t>URCFIM 2024 </a:t>
        </a:r>
      </a:p>
    </p188:txBody>
  </p188:cm>
  <p188:cm id="{66262295-6A58-40A7-83D2-620F50B83592}" authorId="{BB26F52D-4152-50BC-1588-259662DD9521}" created="2024-01-13T16:32:26.69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51251862" sldId="256"/>
      <ac:spMk id="4" creationId="{00000000-0000-0000-0000-000000000000}"/>
      <ac:txMk cp="0" len="70">
        <ac:context len="71" hash="1732011487"/>
      </ac:txMk>
    </ac:txMkLst>
    <p188:pos x="37266343" y="1384999"/>
    <p188:txBody>
      <a:bodyPr/>
      <a:lstStyle/>
      <a:p>
        <a:r>
          <a:rPr lang="en-US"/>
          <a:t>Better to go with a font like Calibri or Arial</a:t>
        </a:r>
      </a:p>
    </p188:txBody>
  </p188:cm>
  <p188:cm id="{A26D3D30-E6C4-4C1B-A2A0-8079B43E930D}" authorId="{BB26F52D-4152-50BC-1588-259662DD9521}" created="2024-01-13T16:38:00.2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51251862" sldId="256"/>
      <ac:spMk id="26" creationId="{5C1F1FFA-0EE0-E160-B934-DDFA89C4DC98}"/>
      <ac:txMk cp="35" len="36">
        <ac:context len="97" hash="91286856"/>
      </ac:txMk>
    </ac:txMkLst>
    <p188:pos x="21786790" y="2158809"/>
    <p188:replyLst>
      <p188:reply id="{89C65341-E049-4373-9EB2-80EC1824158B}" authorId="{BB26F52D-4152-50BC-1588-259662DD9521}" created="2024-01-13T16:39:27.745">
        <p188:txBody>
          <a:bodyPr/>
          <a:lstStyle/>
          <a:p>
            <a:r>
              <a:rPr lang="en-US"/>
              <a:t>Numbers and asterisk should be superscript</a:t>
            </a:r>
          </a:p>
        </p188:txBody>
      </p188:reply>
    </p188:replyLst>
    <p188:txBody>
      <a:bodyPr/>
      <a:lstStyle/>
      <a:p>
        <a:r>
          <a:rPr lang="en-US"/>
          <a:t>Authors names (Arial o Calibri, 36) eg. A. B. C. Perera1, D. E. F. Alwis1 and G. H. I. Herath2*</a:t>
        </a:r>
      </a:p>
    </p188:txBody>
  </p188:cm>
  <p188:cm id="{7E6FB01D-57FC-4887-8C7F-49EF99EB01E4}" authorId="{BB26F52D-4152-50BC-1588-259662DD9521}" created="2024-01-13T16:40:05.4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51251862" sldId="256"/>
      <ac:spMk id="26" creationId="{5C1F1FFA-0EE0-E160-B934-DDFA89C4DC98}"/>
      <ac:txMk cp="72" len="11">
        <ac:context len="97" hash="91286856"/>
      </ac:txMk>
    </ac:txMkLst>
    <p188:pos x="17626270" y="3164649"/>
    <p188:replyLst>
      <p188:reply id="{BF2A452A-8591-49FB-BBEA-66D25B1BABF5}" authorId="{BB26F52D-4152-50BC-1588-259662DD9521}" created="2024-01-13T16:41:55.640">
        <p188:txBody>
          <a:bodyPr/>
          <a:lstStyle/>
          <a:p>
            <a:r>
              <a:rPr lang="en-US"/>
              <a:t>Numbers should be superscript</a:t>
            </a:r>
          </a:p>
        </p188:txBody>
      </p188:reply>
    </p188:replyLst>
    <p188:txBody>
      <a:bodyPr/>
      <a:lstStyle/>
      <a:p>
        <a:r>
          <a:rPr lang="en-US"/>
          <a:t>Affiliation/s 
eg. 
1ABC Institute
2EFG University</a:t>
        </a:r>
      </a:p>
    </p188:txBody>
  </p188:cm>
  <p188:cm id="{1E8D9476-3886-4B9C-BFB8-AFE99B4D28A5}" authorId="{BB26F52D-4152-50BC-1588-259662DD9521}" created="2024-01-13T16:44:16.15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51251862" sldId="256"/>
      <ac:spMk id="34" creationId="{00000000-0000-0000-0000-000000000000}"/>
    </ac:deMkLst>
    <p188:txBody>
      <a:bodyPr/>
      <a:lstStyle/>
      <a:p>
        <a:r>
          <a:rPr lang="en-US"/>
          <a:t>Do not put numbers. 
Font sizes are different.
For these headings, use Arial or Calibri font.</a:t>
        </a:r>
      </a:p>
    </p188:txBody>
  </p188:cm>
  <p188:cm id="{8F4820B0-D0E1-483D-9A91-81C135268746}" authorId="{BB26F52D-4152-50BC-1588-259662DD9521}" created="2024-01-13T16:44:31.73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51251862" sldId="256"/>
      <ac:spMk id="33" creationId="{00000000-0000-0000-0000-000000000000}"/>
    </ac:deMkLst>
    <p188:txBody>
      <a:bodyPr/>
      <a:lstStyle/>
      <a:p>
        <a:r>
          <a:rPr lang="en-US"/>
          <a:t>Do not put numbers. 
Font sizes are different.
For these headings, use Arial or Calibri font.</a:t>
        </a:r>
      </a:p>
    </p188:txBody>
  </p188:cm>
  <p188:cm id="{FA927E56-5EAA-4F28-8382-2A162F9F72E5}" authorId="{BB26F52D-4152-50BC-1588-259662DD9521}" created="2024-01-13T16:44:56.0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51251862" sldId="256"/>
      <ac:spMk id="45" creationId="{00000000-0000-0000-0000-000000000000}"/>
    </ac:deMkLst>
    <p188:txBody>
      <a:bodyPr/>
      <a:lstStyle/>
      <a:p>
        <a:r>
          <a:rPr lang="en-US"/>
          <a:t>Results and Discussion
Do not put numbers. 
Font sizes are different.
For these headings, use Arial or Calibri font.</a:t>
        </a:r>
      </a:p>
    </p188:txBody>
  </p188:cm>
  <p188:cm id="{7DC117B2-07D4-4427-9C14-D34D2419C0F2}" authorId="{BB26F52D-4152-50BC-1588-259662DD9521}" created="2024-01-13T16:45:06.29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51251862" sldId="256"/>
      <ac:spMk id="35" creationId="{00000000-0000-0000-0000-000000000000}"/>
    </ac:deMkLst>
    <p188:txBody>
      <a:bodyPr/>
      <a:lstStyle/>
      <a:p>
        <a:r>
          <a:rPr lang="en-US"/>
          <a:t>Do not put numbers. 
Font sizes are different.
For these headings, use Arial or Calibri font.</a:t>
        </a:r>
      </a:p>
    </p188:txBody>
  </p188:cm>
  <p188:cm id="{5CF25C12-26EE-448C-94BB-8CC3CCD870AA}" authorId="{BB26F52D-4152-50BC-1588-259662DD9521}" created="2024-01-13T16:45:47.39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51251862" sldId="256"/>
      <ac:spMk id="36" creationId="{00000000-0000-0000-0000-000000000000}"/>
    </ac:deMkLst>
    <p188:replyLst>
      <p188:reply id="{2BBAEF48-99C5-4F7B-B32E-7A338CED13B6}" authorId="{BB26F52D-4152-50BC-1588-259662DD9521}" created="2024-01-13T16:46:12.895">
        <p188:txBody>
          <a:bodyPr/>
          <a:lstStyle/>
          <a:p>
            <a:r>
              <a:rPr lang="en-US"/>
              <a:t>Reference style?</a:t>
            </a:r>
          </a:p>
        </p188:txBody>
      </p188:reply>
    </p188:replyLst>
    <p188:txBody>
      <a:bodyPr/>
      <a:lstStyle/>
      <a:p>
        <a:r>
          <a:rPr lang="en-US"/>
          <a:t>Do not put numbers. 
Font sizes are different.
For these headings, use Arial or Calibri font.</a:t>
        </a:r>
      </a:p>
    </p188:txBody>
  </p188:cm>
  <p188:cm id="{BDCBF5FC-7B8A-4317-8C71-7C17F05209FF}" authorId="{BB26F52D-4152-50BC-1588-259662DD9521}" created="2024-01-13T16:49:42.78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51251862" sldId="256"/>
      <ac:spMk id="28" creationId="{1C44B9A1-4599-33D7-F925-5F6C9CEE5B20}"/>
    </ac:deMkLst>
    <p188:txBody>
      <a:bodyPr/>
      <a:lstStyle/>
      <a:p>
        <a:r>
          <a:rPr lang="en-US"/>
          <a:t>Check the spaces in-between headings and boxes.
It should be even, but differences can be seen.
With logos on the top, differences can be seen in Left and Right sides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1AA57-4DEF-4FDC-AB18-D7BB3B71EBF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C0B2D-14FF-4F33-94B9-549A454A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4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5949" rtl="0" eaLnBrk="1" latinLnBrk="0" hangingPunct="1">
      <a:defRPr sz="1386" kern="1200">
        <a:solidFill>
          <a:schemeClr val="tx1"/>
        </a:solidFill>
        <a:latin typeface="+mn-lt"/>
        <a:ea typeface="+mn-ea"/>
        <a:cs typeface="+mn-cs"/>
      </a:defRPr>
    </a:lvl1pPr>
    <a:lvl2pPr marL="527975" algn="l" defTabSz="1055949" rtl="0" eaLnBrk="1" latinLnBrk="0" hangingPunct="1">
      <a:defRPr sz="1386" kern="1200">
        <a:solidFill>
          <a:schemeClr val="tx1"/>
        </a:solidFill>
        <a:latin typeface="+mn-lt"/>
        <a:ea typeface="+mn-ea"/>
        <a:cs typeface="+mn-cs"/>
      </a:defRPr>
    </a:lvl2pPr>
    <a:lvl3pPr marL="1055949" algn="l" defTabSz="1055949" rtl="0" eaLnBrk="1" latinLnBrk="0" hangingPunct="1">
      <a:defRPr sz="1386" kern="1200">
        <a:solidFill>
          <a:schemeClr val="tx1"/>
        </a:solidFill>
        <a:latin typeface="+mn-lt"/>
        <a:ea typeface="+mn-ea"/>
        <a:cs typeface="+mn-cs"/>
      </a:defRPr>
    </a:lvl3pPr>
    <a:lvl4pPr marL="1583924" algn="l" defTabSz="1055949" rtl="0" eaLnBrk="1" latinLnBrk="0" hangingPunct="1">
      <a:defRPr sz="1386" kern="1200">
        <a:solidFill>
          <a:schemeClr val="tx1"/>
        </a:solidFill>
        <a:latin typeface="+mn-lt"/>
        <a:ea typeface="+mn-ea"/>
        <a:cs typeface="+mn-cs"/>
      </a:defRPr>
    </a:lvl4pPr>
    <a:lvl5pPr marL="2111898" algn="l" defTabSz="1055949" rtl="0" eaLnBrk="1" latinLnBrk="0" hangingPunct="1">
      <a:defRPr sz="1386" kern="1200">
        <a:solidFill>
          <a:schemeClr val="tx1"/>
        </a:solidFill>
        <a:latin typeface="+mn-lt"/>
        <a:ea typeface="+mn-ea"/>
        <a:cs typeface="+mn-cs"/>
      </a:defRPr>
    </a:lvl5pPr>
    <a:lvl6pPr marL="2639873" algn="l" defTabSz="1055949" rtl="0" eaLnBrk="1" latinLnBrk="0" hangingPunct="1">
      <a:defRPr sz="1386" kern="1200">
        <a:solidFill>
          <a:schemeClr val="tx1"/>
        </a:solidFill>
        <a:latin typeface="+mn-lt"/>
        <a:ea typeface="+mn-ea"/>
        <a:cs typeface="+mn-cs"/>
      </a:defRPr>
    </a:lvl6pPr>
    <a:lvl7pPr marL="3167847" algn="l" defTabSz="1055949" rtl="0" eaLnBrk="1" latinLnBrk="0" hangingPunct="1">
      <a:defRPr sz="1386" kern="1200">
        <a:solidFill>
          <a:schemeClr val="tx1"/>
        </a:solidFill>
        <a:latin typeface="+mn-lt"/>
        <a:ea typeface="+mn-ea"/>
        <a:cs typeface="+mn-cs"/>
      </a:defRPr>
    </a:lvl7pPr>
    <a:lvl8pPr marL="3695822" algn="l" defTabSz="1055949" rtl="0" eaLnBrk="1" latinLnBrk="0" hangingPunct="1">
      <a:defRPr sz="1386" kern="1200">
        <a:solidFill>
          <a:schemeClr val="tx1"/>
        </a:solidFill>
        <a:latin typeface="+mn-lt"/>
        <a:ea typeface="+mn-ea"/>
        <a:cs typeface="+mn-cs"/>
      </a:defRPr>
    </a:lvl8pPr>
    <a:lvl9pPr marL="4223796" algn="l" defTabSz="1055949" rtl="0" eaLnBrk="1" latinLnBrk="0" hangingPunct="1">
      <a:defRPr sz="13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C0B2D-14FF-4F33-94B9-549A454A9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63" y="5302386"/>
            <a:ext cx="39779575" cy="11279752"/>
          </a:xfrm>
        </p:spPr>
        <p:txBody>
          <a:bodyPr anchor="b"/>
          <a:lstStyle>
            <a:lvl1pPr algn="ctr">
              <a:defRPr sz="28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938" y="17017128"/>
            <a:ext cx="35099625" cy="7822326"/>
          </a:xfrm>
        </p:spPr>
        <p:txBody>
          <a:bodyPr/>
          <a:lstStyle>
            <a:lvl1pPr marL="0" indent="0" algn="ctr">
              <a:buNone/>
              <a:defRPr sz="11338"/>
            </a:lvl1pPr>
            <a:lvl2pPr marL="2159950" indent="0" algn="ctr">
              <a:buNone/>
              <a:defRPr sz="9449"/>
            </a:lvl2pPr>
            <a:lvl3pPr marL="4319900" indent="0" algn="ctr">
              <a:buNone/>
              <a:defRPr sz="8504"/>
            </a:lvl3pPr>
            <a:lvl4pPr marL="6479850" indent="0" algn="ctr">
              <a:buNone/>
              <a:defRPr sz="7559"/>
            </a:lvl4pPr>
            <a:lvl5pPr marL="8639800" indent="0" algn="ctr">
              <a:buNone/>
              <a:defRPr sz="7559"/>
            </a:lvl5pPr>
            <a:lvl6pPr marL="10799750" indent="0" algn="ctr">
              <a:buNone/>
              <a:defRPr sz="7559"/>
            </a:lvl6pPr>
            <a:lvl7pPr marL="12959700" indent="0" algn="ctr">
              <a:buNone/>
              <a:defRPr sz="7559"/>
            </a:lvl7pPr>
            <a:lvl8pPr marL="15119650" indent="0" algn="ctr">
              <a:buNone/>
              <a:defRPr sz="7559"/>
            </a:lvl8pPr>
            <a:lvl9pPr marL="17279600" indent="0" algn="ctr">
              <a:buNone/>
              <a:defRPr sz="75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90895" y="1724962"/>
            <a:ext cx="10091142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7468" y="1724962"/>
            <a:ext cx="29688433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6312005" y="0"/>
            <a:ext cx="487495" cy="32399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487495" cy="32399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46799500" cy="40499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28349377"/>
            <a:ext cx="46799500" cy="4049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endParaRPr lang="en-US" sz="1800" dirty="0"/>
          </a:p>
        </p:txBody>
      </p:sp>
      <p:sp>
        <p:nvSpPr>
          <p:cNvPr id="11" name="Instructions"/>
          <p:cNvSpPr/>
          <p:nvPr userDrawn="1"/>
        </p:nvSpPr>
        <p:spPr>
          <a:xfrm>
            <a:off x="-7994915" y="0"/>
            <a:ext cx="7409921" cy="3239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893" tIns="146893" rIns="146893" bIns="146893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5400" b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Size:</a:t>
            </a:r>
            <a:endParaRPr sz="5400" b="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This poster will be presented in 55” inch LED screen in Landscape orientation.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To view the actual size of the poster, please zoom up to 100%.</a:t>
            </a:r>
          </a:p>
          <a:p>
            <a:pPr marL="0" lvl="0" algn="l" defTabSz="3686861" rtl="0" eaLnBrk="1" latinLnBrk="0" hangingPunct="1">
              <a:spcBef>
                <a:spcPts val="0"/>
              </a:spcBef>
              <a:spcAft>
                <a:spcPts val="1544"/>
              </a:spcAft>
            </a:pPr>
            <a:r>
              <a:rPr lang="en-US" sz="5400" b="0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Content of the poster: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The poster comprises six major components as Abstract, Introduction, Methodology, Results, Conclusion and References</a:t>
            </a:r>
          </a:p>
          <a:p>
            <a:pPr marL="0" marR="0" lvl="0" indent="0" algn="l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44"/>
              </a:spcAft>
              <a:buClrTx/>
              <a:buSzTx/>
              <a:buFontTx/>
              <a:buNone/>
              <a:tabLst/>
              <a:defRPr/>
            </a:pPr>
            <a:r>
              <a:rPr lang="en-US" sz="5400" b="0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Font Format: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Font size for the normal text body is Book Antiqua 20pt (which is easily readable from 4m away).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Text body should be aligned to “Justify”.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="1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Bold fonts, </a:t>
            </a:r>
            <a:r>
              <a:rPr lang="en-US" sz="3200" b="0" i="1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Italic fonts </a:t>
            </a:r>
            <a:r>
              <a:rPr lang="en-US" sz="3200" b="0" i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can be used appropriately.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="0" i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Line scaping should be as given and do not change (Exactly – 30pt).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="0" i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Please ensure to insert the contents within the given text box boundaries without changing the sizes.</a:t>
            </a:r>
          </a:p>
          <a:p>
            <a:pPr marL="0" marR="0" lvl="0" indent="0" algn="l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44"/>
              </a:spcAft>
              <a:buClrTx/>
              <a:buSzTx/>
              <a:buFontTx/>
              <a:buNone/>
              <a:tabLst/>
              <a:defRPr/>
            </a:pPr>
            <a:r>
              <a:rPr lang="en-US" sz="5400" b="0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Images/Figures: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="0" i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You can place digital photos or logo art in your poster file by selecting the Insert, Picture command, or by using standard copy &amp; paste. For best results, all graphic elements should be at least 150-200 pixels per inch in their final printed size. For instance, a 1600 x 1200 pixel photo will usually look fine up to 8“-10” wide on your printed poster.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="0" i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="0" i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Images shall be captioned appropriately (below the figure) and Book Antiqua 20pt shall be used as the font</a:t>
            </a:r>
          </a:p>
          <a:p>
            <a:pPr lvl="0" algn="ctr">
              <a:spcBef>
                <a:spcPts val="0"/>
              </a:spcBef>
              <a:spcAft>
                <a:spcPts val="1544"/>
              </a:spcAft>
            </a:pPr>
            <a:r>
              <a:rPr lang="en-US" sz="2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sp>
        <p:nvSpPr>
          <p:cNvPr id="13" name="Instructions"/>
          <p:cNvSpPr/>
          <p:nvPr userDrawn="1"/>
        </p:nvSpPr>
        <p:spPr>
          <a:xfrm>
            <a:off x="47384494" y="0"/>
            <a:ext cx="7409921" cy="3239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Tables/Charts/Flow Diagrams:</a:t>
            </a:r>
            <a:endParaRPr sz="5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Contents of the tables and charts shall be Book Antiqua 15pt – 20pt as appropriate. 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Color themes for tables and charts may select appropriately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Tables and Charts shall be captioned as given (Tables – above the table, Charts – Below the chart). Book Antiqua 20pt shall be used</a:t>
            </a:r>
          </a:p>
          <a:p>
            <a:pPr marL="0" marR="0" lvl="0" indent="0" algn="l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44"/>
              </a:spcAft>
              <a:buClrTx/>
              <a:buSzTx/>
              <a:buFontTx/>
              <a:buNone/>
              <a:tabLst/>
              <a:defRPr/>
            </a:pPr>
            <a:r>
              <a:rPr lang="en-US" sz="5400" kern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General Conditions: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Do not change the colors of the background, titles, logos.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Please contact Eng. Praneeth Sarathchandra (077-2185972) for any further clarification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3200" baseline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5400" kern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Citing References: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Institute for Electrical and Electronics Engineers (IEEE) referencing style should be applied for all citations. IEEE style refer to the source with a number in a square bracket, e.g. [1], that will then correspond to the full citation in your reference list. The IEEE Editorial style manual for authors offers guidance and examples.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3200" baseline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[1]. Ding, C.H., </a:t>
            </a:r>
            <a:r>
              <a:rPr lang="en-US" sz="3200" baseline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Dubchak</a:t>
            </a: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, I. (2001). Multi-class Protein Fold Recognition using Support Vector Machines and Neural Networks. Bioinformatics 17(4), pp. 349–358.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[2]. Eisen, M.B., Spellman, P.T., Brown, P.O., Botstein, D. (1998). Cluster   Analysis and Display of Genome-wide Expression Patterns. Proceedings of        the National Academy of Sciences USA 95(25), pp. 14863–14868.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3200" baseline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3200" baseline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813" y="32012297"/>
            <a:ext cx="5648451" cy="2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6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9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093" y="8077332"/>
            <a:ext cx="40364569" cy="13477201"/>
          </a:xfrm>
        </p:spPr>
        <p:txBody>
          <a:bodyPr anchor="b"/>
          <a:lstStyle>
            <a:lvl1pPr>
              <a:defRPr sz="28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093" y="21682033"/>
            <a:ext cx="40364569" cy="7087342"/>
          </a:xfrm>
        </p:spPr>
        <p:txBody>
          <a:bodyPr/>
          <a:lstStyle>
            <a:lvl1pPr marL="0" indent="0">
              <a:buNone/>
              <a:defRPr sz="11338">
                <a:solidFill>
                  <a:schemeClr val="tx1"/>
                </a:solidFill>
              </a:defRPr>
            </a:lvl1pPr>
            <a:lvl2pPr marL="2159950" indent="0">
              <a:buNone/>
              <a:defRPr sz="9449">
                <a:solidFill>
                  <a:schemeClr val="tx1">
                    <a:tint val="75000"/>
                  </a:schemeClr>
                </a:solidFill>
              </a:defRPr>
            </a:lvl2pPr>
            <a:lvl3pPr marL="4319900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3pPr>
            <a:lvl4pPr marL="64798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4pPr>
            <a:lvl5pPr marL="86398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5pPr>
            <a:lvl6pPr marL="107997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6pPr>
            <a:lvl7pPr marL="129597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7pPr>
            <a:lvl8pPr marL="151196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8pPr>
            <a:lvl9pPr marL="172796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3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465" y="8624810"/>
            <a:ext cx="1988978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2247" y="8624810"/>
            <a:ext cx="1988978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5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1" y="1724969"/>
            <a:ext cx="40364569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566" y="7942328"/>
            <a:ext cx="19798379" cy="3892412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566" y="11834740"/>
            <a:ext cx="19798379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92249" y="7942328"/>
            <a:ext cx="19895883" cy="3892412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92249" y="11834740"/>
            <a:ext cx="19895883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8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5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6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1" y="2159952"/>
            <a:ext cx="15094057" cy="7559834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883" y="4664905"/>
            <a:ext cx="23692247" cy="23024494"/>
          </a:xfrm>
        </p:spPr>
        <p:txBody>
          <a:bodyPr/>
          <a:lstStyle>
            <a:lvl1pPr>
              <a:defRPr sz="15118"/>
            </a:lvl1pPr>
            <a:lvl2pPr>
              <a:defRPr sz="13228"/>
            </a:lvl2pPr>
            <a:lvl3pPr>
              <a:defRPr sz="11338"/>
            </a:lvl3pPr>
            <a:lvl4pPr>
              <a:defRPr sz="9449"/>
            </a:lvl4pPr>
            <a:lvl5pPr>
              <a:defRPr sz="9449"/>
            </a:lvl5pPr>
            <a:lvl6pPr>
              <a:defRPr sz="9449"/>
            </a:lvl6pPr>
            <a:lvl7pPr>
              <a:defRPr sz="9449"/>
            </a:lvl7pPr>
            <a:lvl8pPr>
              <a:defRPr sz="9449"/>
            </a:lvl8pPr>
            <a:lvl9pPr>
              <a:defRPr sz="94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1" y="9719786"/>
            <a:ext cx="15094057" cy="18007107"/>
          </a:xfrm>
        </p:spPr>
        <p:txBody>
          <a:bodyPr/>
          <a:lstStyle>
            <a:lvl1pPr marL="0" indent="0">
              <a:buNone/>
              <a:defRPr sz="7559"/>
            </a:lvl1pPr>
            <a:lvl2pPr marL="2159950" indent="0">
              <a:buNone/>
              <a:defRPr sz="6614"/>
            </a:lvl2pPr>
            <a:lvl3pPr marL="4319900" indent="0">
              <a:buNone/>
              <a:defRPr sz="5669"/>
            </a:lvl3pPr>
            <a:lvl4pPr marL="6479850" indent="0">
              <a:buNone/>
              <a:defRPr sz="4724"/>
            </a:lvl4pPr>
            <a:lvl5pPr marL="8639800" indent="0">
              <a:buNone/>
              <a:defRPr sz="4724"/>
            </a:lvl5pPr>
            <a:lvl6pPr marL="10799750" indent="0">
              <a:buNone/>
              <a:defRPr sz="4724"/>
            </a:lvl6pPr>
            <a:lvl7pPr marL="12959700" indent="0">
              <a:buNone/>
              <a:defRPr sz="4724"/>
            </a:lvl7pPr>
            <a:lvl8pPr marL="15119650" indent="0">
              <a:buNone/>
              <a:defRPr sz="4724"/>
            </a:lvl8pPr>
            <a:lvl9pPr marL="17279600" indent="0">
              <a:buNone/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0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1" y="2159952"/>
            <a:ext cx="15094057" cy="7559834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95883" y="4664905"/>
            <a:ext cx="23692247" cy="23024494"/>
          </a:xfrm>
        </p:spPr>
        <p:txBody>
          <a:bodyPr anchor="t"/>
          <a:lstStyle>
            <a:lvl1pPr marL="0" indent="0">
              <a:buNone/>
              <a:defRPr sz="15118"/>
            </a:lvl1pPr>
            <a:lvl2pPr marL="2159950" indent="0">
              <a:buNone/>
              <a:defRPr sz="13228"/>
            </a:lvl2pPr>
            <a:lvl3pPr marL="4319900" indent="0">
              <a:buNone/>
              <a:defRPr sz="11338"/>
            </a:lvl3pPr>
            <a:lvl4pPr marL="6479850" indent="0">
              <a:buNone/>
              <a:defRPr sz="9449"/>
            </a:lvl4pPr>
            <a:lvl5pPr marL="8639800" indent="0">
              <a:buNone/>
              <a:defRPr sz="9449"/>
            </a:lvl5pPr>
            <a:lvl6pPr marL="10799750" indent="0">
              <a:buNone/>
              <a:defRPr sz="9449"/>
            </a:lvl6pPr>
            <a:lvl7pPr marL="12959700" indent="0">
              <a:buNone/>
              <a:defRPr sz="9449"/>
            </a:lvl7pPr>
            <a:lvl8pPr marL="15119650" indent="0">
              <a:buNone/>
              <a:defRPr sz="9449"/>
            </a:lvl8pPr>
            <a:lvl9pPr marL="17279600" indent="0">
              <a:buNone/>
              <a:defRPr sz="9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1" y="9719786"/>
            <a:ext cx="15094057" cy="18007107"/>
          </a:xfrm>
        </p:spPr>
        <p:txBody>
          <a:bodyPr/>
          <a:lstStyle>
            <a:lvl1pPr marL="0" indent="0">
              <a:buNone/>
              <a:defRPr sz="7559"/>
            </a:lvl1pPr>
            <a:lvl2pPr marL="2159950" indent="0">
              <a:buNone/>
              <a:defRPr sz="6614"/>
            </a:lvl2pPr>
            <a:lvl3pPr marL="4319900" indent="0">
              <a:buNone/>
              <a:defRPr sz="5669"/>
            </a:lvl3pPr>
            <a:lvl4pPr marL="6479850" indent="0">
              <a:buNone/>
              <a:defRPr sz="4724"/>
            </a:lvl4pPr>
            <a:lvl5pPr marL="8639800" indent="0">
              <a:buNone/>
              <a:defRPr sz="4724"/>
            </a:lvl5pPr>
            <a:lvl6pPr marL="10799750" indent="0">
              <a:buNone/>
              <a:defRPr sz="4724"/>
            </a:lvl6pPr>
            <a:lvl7pPr marL="12959700" indent="0">
              <a:buNone/>
              <a:defRPr sz="4724"/>
            </a:lvl7pPr>
            <a:lvl8pPr marL="15119650" indent="0">
              <a:buNone/>
              <a:defRPr sz="4724"/>
            </a:lvl8pPr>
            <a:lvl9pPr marL="17279600" indent="0">
              <a:buNone/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466" y="1724969"/>
            <a:ext cx="4036456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466" y="8624810"/>
            <a:ext cx="4036456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7465" y="30029347"/>
            <a:ext cx="1052988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BD3F0-4235-43FD-BB51-DCF2020344B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2335" y="30029347"/>
            <a:ext cx="1579483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2147" y="30029347"/>
            <a:ext cx="1052988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5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4319900" rtl="0" eaLnBrk="1" latinLnBrk="0" hangingPunct="1">
        <a:lnSpc>
          <a:spcPct val="90000"/>
        </a:lnSpc>
        <a:spcBef>
          <a:spcPct val="0"/>
        </a:spcBef>
        <a:buNone/>
        <a:defRPr sz="20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75" indent="-1079975" algn="l" defTabSz="4319900" rtl="0" eaLnBrk="1" latinLnBrk="0" hangingPunct="1">
        <a:lnSpc>
          <a:spcPct val="90000"/>
        </a:lnSpc>
        <a:spcBef>
          <a:spcPts val="4724"/>
        </a:spcBef>
        <a:buFont typeface="Arial" panose="020B0604020202020204" pitchFamily="34" charset="0"/>
        <a:buChar char="•"/>
        <a:defRPr sz="13228" kern="1200">
          <a:solidFill>
            <a:schemeClr val="tx1"/>
          </a:solidFill>
          <a:latin typeface="+mn-lt"/>
          <a:ea typeface="+mn-ea"/>
          <a:cs typeface="+mn-cs"/>
        </a:defRPr>
      </a:lvl1pPr>
      <a:lvl2pPr marL="32399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11338" kern="1200">
          <a:solidFill>
            <a:schemeClr val="tx1"/>
          </a:solidFill>
          <a:latin typeface="+mn-lt"/>
          <a:ea typeface="+mn-ea"/>
          <a:cs typeface="+mn-cs"/>
        </a:defRPr>
      </a:lvl2pPr>
      <a:lvl3pPr marL="53998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3pPr>
      <a:lvl4pPr marL="75598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97197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18797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40396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61996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83595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798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398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597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196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796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18/10/relationships/comments" Target="../comments/modernComment_100_862F609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12890170" y="8948943"/>
            <a:ext cx="10544953" cy="20967175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60" tIns="137160" rIns="137160" bIns="137160" numCol="2" spcCol="91440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3744497" y="351915"/>
            <a:ext cx="40362678" cy="160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513" tIns="293784" rIns="117513" bIns="293784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6600" b="1" dirty="0" smtClean="0">
                <a:latin typeface="+mj-lt"/>
              </a:rPr>
              <a:t>2nd UNDERGRADUATE RESEARCH COLLOQUIUM, FACULTY OF INDIGENOUS MEDICINE </a:t>
            </a:r>
            <a:endParaRPr lang="en-US" sz="6600" b="1" dirty="0">
              <a:latin typeface="+mj-lt"/>
            </a:endParaRP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5975252" y="1608003"/>
            <a:ext cx="38797009" cy="143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513" tIns="117513" rIns="117513" bIns="117513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6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“Empowering youngsters in exploring new dimensions”</a:t>
            </a:r>
            <a:endParaRPr lang="en-US" sz="6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 Box 189"/>
          <p:cNvSpPr txBox="1">
            <a:spLocks noChangeArrowheads="1"/>
          </p:cNvSpPr>
          <p:nvPr/>
        </p:nvSpPr>
        <p:spPr bwMode="auto">
          <a:xfrm>
            <a:off x="2438128" y="8948943"/>
            <a:ext cx="10058400" cy="10940965"/>
          </a:xfrm>
          <a:prstGeom prst="roundRect">
            <a:avLst>
              <a:gd name="adj" fmla="val 3981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60" tIns="137160" rIns="137160" bIns="13716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2459990" y="7934793"/>
            <a:ext cx="10058400" cy="653371"/>
          </a:xfrm>
          <a:prstGeom prst="roundRect">
            <a:avLst/>
          </a:prstGeom>
          <a:solidFill>
            <a:srgbClr val="2624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Abstract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12762793" y="7934793"/>
            <a:ext cx="10544954" cy="653371"/>
          </a:xfrm>
          <a:prstGeom prst="roundRect">
            <a:avLst/>
          </a:prstGeom>
          <a:solidFill>
            <a:srgbClr val="2624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Methodology</a:t>
            </a:r>
          </a:p>
        </p:txBody>
      </p:sp>
      <p:sp>
        <p:nvSpPr>
          <p:cNvPr id="13" name="Text Box 192"/>
          <p:cNvSpPr txBox="1">
            <a:spLocks noChangeArrowheads="1"/>
          </p:cNvSpPr>
          <p:nvPr/>
        </p:nvSpPr>
        <p:spPr bwMode="auto">
          <a:xfrm>
            <a:off x="2341057" y="21138320"/>
            <a:ext cx="10058400" cy="8869239"/>
          </a:xfrm>
          <a:prstGeom prst="roundRect">
            <a:avLst>
              <a:gd name="adj" fmla="val 4489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lIns="137160" tIns="137160" rIns="137160" bIns="13716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2438128" y="20147499"/>
            <a:ext cx="9941020" cy="733229"/>
          </a:xfrm>
          <a:prstGeom prst="roundRect">
            <a:avLst/>
          </a:prstGeom>
          <a:solidFill>
            <a:srgbClr val="2624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Introduction    </a:t>
            </a:r>
          </a:p>
        </p:txBody>
      </p:sp>
      <p:sp>
        <p:nvSpPr>
          <p:cNvPr id="12" name="Text Box 191"/>
          <p:cNvSpPr txBox="1">
            <a:spLocks noChangeArrowheads="1"/>
          </p:cNvSpPr>
          <p:nvPr/>
        </p:nvSpPr>
        <p:spPr bwMode="auto">
          <a:xfrm>
            <a:off x="34259248" y="8948943"/>
            <a:ext cx="10058400" cy="116758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lIns="137160" tIns="137160" rIns="137160" bIns="13716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34281110" y="7934793"/>
            <a:ext cx="10058400" cy="653371"/>
          </a:xfrm>
          <a:prstGeom prst="roundRect">
            <a:avLst/>
          </a:prstGeom>
          <a:solidFill>
            <a:srgbClr val="2624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Conclusion</a:t>
            </a:r>
          </a:p>
        </p:txBody>
      </p:sp>
      <p:sp>
        <p:nvSpPr>
          <p:cNvPr id="14" name="Text Box 193"/>
          <p:cNvSpPr txBox="1">
            <a:spLocks noChangeArrowheads="1"/>
          </p:cNvSpPr>
          <p:nvPr/>
        </p:nvSpPr>
        <p:spPr bwMode="auto">
          <a:xfrm>
            <a:off x="34302971" y="21743338"/>
            <a:ext cx="10036539" cy="8218501"/>
          </a:xfrm>
          <a:prstGeom prst="roundRect">
            <a:avLst>
              <a:gd name="adj" fmla="val 4489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60" tIns="137160" rIns="137160" bIns="13716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ts val="3000"/>
              </a:lnSpc>
            </a:pPr>
            <a:r>
              <a:rPr lang="en-US" sz="4000" dirty="0" smtClean="0">
                <a:latin typeface="+mj-lt"/>
              </a:rPr>
              <a:t>Include maximum 5 references</a:t>
            </a:r>
          </a:p>
          <a:p>
            <a:pPr algn="just" eaLnBrk="1" hangingPunct="1">
              <a:lnSpc>
                <a:spcPts val="3000"/>
              </a:lnSpc>
            </a:pPr>
            <a:endParaRPr lang="en-US" sz="4000" dirty="0">
              <a:latin typeface="+mj-lt"/>
            </a:endParaRPr>
          </a:p>
          <a:p>
            <a:pPr algn="just" eaLnBrk="1" hangingPunct="1">
              <a:lnSpc>
                <a:spcPts val="3000"/>
              </a:lnSpc>
            </a:pPr>
            <a:r>
              <a:rPr lang="en-US" sz="4000" dirty="0" smtClean="0">
                <a:latin typeface="+mj-lt"/>
              </a:rPr>
              <a:t>Follow Harvard Referencing style</a:t>
            </a:r>
            <a:endParaRPr lang="en-US" sz="4000" dirty="0">
              <a:latin typeface="+mj-lt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34281110" y="20787303"/>
            <a:ext cx="10058400" cy="731520"/>
          </a:xfrm>
          <a:prstGeom prst="roundRect">
            <a:avLst/>
          </a:prstGeom>
          <a:solidFill>
            <a:srgbClr val="2624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References</a:t>
            </a:r>
            <a:endParaRPr lang="en-US" sz="5400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5" name="Text Box 194"/>
          <p:cNvSpPr txBox="1">
            <a:spLocks noChangeArrowheads="1"/>
          </p:cNvSpPr>
          <p:nvPr/>
        </p:nvSpPr>
        <p:spPr bwMode="auto">
          <a:xfrm>
            <a:off x="23925836" y="8994662"/>
            <a:ext cx="10058400" cy="20967177"/>
          </a:xfrm>
          <a:prstGeom prst="roundRect">
            <a:avLst>
              <a:gd name="adj" fmla="val 3981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lIns="137160" tIns="137160" rIns="137160" bIns="13716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23674070" y="7934793"/>
            <a:ext cx="10036539" cy="653371"/>
          </a:xfrm>
          <a:prstGeom prst="roundRect">
            <a:avLst/>
          </a:prstGeom>
          <a:solidFill>
            <a:srgbClr val="2624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Results &amp; Discussion</a:t>
            </a:r>
            <a:endParaRPr lang="en-US" sz="5400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D1138B-24CA-E891-2AF1-090C9E6FB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65" y="660888"/>
            <a:ext cx="2343963" cy="33255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142551-A99F-1C24-1423-34F78C9F0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79" y="879268"/>
            <a:ext cx="3926234" cy="3241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7DA32F-D080-4D30-330B-B309E9AC0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637" y="1038727"/>
            <a:ext cx="5682323" cy="24735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C1F1FFA-0EE0-E160-B934-DDFA89C4DC98}"/>
              </a:ext>
            </a:extLst>
          </p:cNvPr>
          <p:cNvSpPr txBox="1"/>
          <p:nvPr/>
        </p:nvSpPr>
        <p:spPr>
          <a:xfrm>
            <a:off x="8729297" y="3327589"/>
            <a:ext cx="313243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+mj-lt"/>
                <a:cs typeface="Times New Roman" panose="02020603050405020304" pitchFamily="18" charset="0"/>
              </a:rPr>
              <a:t>Title (Arial or Calibri, Bold, 48)</a:t>
            </a:r>
          </a:p>
          <a:p>
            <a:pPr algn="ctr"/>
            <a:r>
              <a:rPr lang="en-GB" sz="6600" dirty="0">
                <a:latin typeface="+mj-lt"/>
                <a:cs typeface="Times New Roman" panose="02020603050405020304" pitchFamily="18" charset="0"/>
              </a:rPr>
              <a:t>Authors </a:t>
            </a:r>
            <a:r>
              <a:rPr lang="en-GB" sz="6600" dirty="0" smtClean="0">
                <a:latin typeface="+mj-lt"/>
                <a:cs typeface="Times New Roman" panose="02020603050405020304" pitchFamily="18" charset="0"/>
              </a:rPr>
              <a:t>names  </a:t>
            </a:r>
            <a:r>
              <a:rPr lang="en-GB" sz="6600" dirty="0">
                <a:latin typeface="+mj-lt"/>
                <a:cs typeface="Times New Roman" panose="02020603050405020304" pitchFamily="18" charset="0"/>
              </a:rPr>
              <a:t>(Arial or Calibri, </a:t>
            </a:r>
            <a:r>
              <a:rPr lang="en-GB" sz="6600" dirty="0" smtClean="0">
                <a:latin typeface="+mj-lt"/>
                <a:cs typeface="Times New Roman" panose="02020603050405020304" pitchFamily="18" charset="0"/>
              </a:rPr>
              <a:t>36 </a:t>
            </a:r>
            <a:r>
              <a:rPr lang="en-GB" sz="6600" dirty="0" err="1" smtClean="0">
                <a:latin typeface="+mj-lt"/>
                <a:cs typeface="Times New Roman" panose="02020603050405020304" pitchFamily="18" charset="0"/>
              </a:rPr>
              <a:t>eg</a:t>
            </a:r>
            <a:r>
              <a:rPr lang="en-GB" sz="6600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en-GB" sz="6600" u="sng" dirty="0" smtClean="0">
                <a:latin typeface="+mj-lt"/>
                <a:cs typeface="Times New Roman" panose="02020603050405020304" pitchFamily="18" charset="0"/>
              </a:rPr>
              <a:t>A.B.C. Perera</a:t>
            </a:r>
            <a:r>
              <a:rPr lang="en-GB" sz="6600" u="sng" baseline="30000" dirty="0" smtClean="0">
                <a:latin typeface="+mj-lt"/>
                <a:cs typeface="Times New Roman" panose="02020603050405020304" pitchFamily="18" charset="0"/>
              </a:rPr>
              <a:t>1</a:t>
            </a:r>
            <a:r>
              <a:rPr lang="en-GB" sz="6600" dirty="0" smtClean="0">
                <a:latin typeface="+mj-lt"/>
                <a:cs typeface="Times New Roman" panose="02020603050405020304" pitchFamily="18" charset="0"/>
              </a:rPr>
              <a:t>, D.E.F. Silva</a:t>
            </a:r>
            <a:r>
              <a:rPr lang="en-GB" sz="6600" baseline="30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GB" sz="6600" dirty="0" smtClean="0">
                <a:latin typeface="+mj-lt"/>
                <a:cs typeface="Times New Roman" panose="02020603050405020304" pitchFamily="18" charset="0"/>
              </a:rPr>
              <a:t> and G.H.I.Herath</a:t>
            </a:r>
            <a:r>
              <a:rPr lang="en-GB" sz="66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GB" sz="6600" dirty="0" smtClean="0">
                <a:latin typeface="+mj-lt"/>
                <a:cs typeface="Times New Roman" panose="02020603050405020304" pitchFamily="18" charset="0"/>
              </a:rPr>
              <a:t>* )</a:t>
            </a:r>
            <a:endParaRPr lang="en-GB" sz="66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6600" dirty="0" smtClean="0">
                <a:latin typeface="+mj-lt"/>
                <a:cs typeface="Times New Roman" panose="02020603050405020304" pitchFamily="18" charset="0"/>
              </a:rPr>
              <a:t>Affiliation/s (</a:t>
            </a:r>
            <a:r>
              <a:rPr lang="en-US" sz="6600" dirty="0" err="1" smtClean="0">
                <a:latin typeface="+mj-lt"/>
                <a:cs typeface="Times New Roman" panose="02020603050405020304" pitchFamily="18" charset="0"/>
              </a:rPr>
              <a:t>eg</a:t>
            </a:r>
            <a:r>
              <a:rPr lang="en-US" sz="6600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6600" baseline="30000" dirty="0" smtClean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6600" dirty="0" smtClean="0">
                <a:latin typeface="+mj-lt"/>
                <a:cs typeface="Times New Roman" panose="02020603050405020304" pitchFamily="18" charset="0"/>
              </a:rPr>
              <a:t>ABC Institute, </a:t>
            </a:r>
            <a:r>
              <a:rPr lang="en-US" sz="6600" baseline="30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6600" dirty="0" smtClean="0">
                <a:latin typeface="+mj-lt"/>
                <a:cs typeface="Times New Roman" panose="02020603050405020304" pitchFamily="18" charset="0"/>
              </a:rPr>
              <a:t>DEF University)</a:t>
            </a:r>
            <a:endParaRPr lang="en-US" sz="66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6600" dirty="0" smtClean="0">
                <a:latin typeface="+mj-lt"/>
                <a:cs typeface="Times New Roman" panose="02020603050405020304" pitchFamily="18" charset="0"/>
              </a:rPr>
              <a:t>Corresponding Author’s email</a:t>
            </a:r>
            <a:endParaRPr lang="en-US" sz="6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6FB4076-8D48-DAC1-A03A-D2026B805919}"/>
              </a:ext>
            </a:extLst>
          </p:cNvPr>
          <p:cNvSpPr/>
          <p:nvPr/>
        </p:nvSpPr>
        <p:spPr>
          <a:xfrm>
            <a:off x="2438128" y="31623000"/>
            <a:ext cx="41300672" cy="19850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44B9A1-4599-33D7-F925-5F6C9CEE5B20}"/>
              </a:ext>
            </a:extLst>
          </p:cNvPr>
          <p:cNvSpPr txBox="1"/>
          <p:nvPr/>
        </p:nvSpPr>
        <p:spPr>
          <a:xfrm rot="10800000" flipV="1">
            <a:off x="2320748" y="30368338"/>
            <a:ext cx="41418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accent1">
                    <a:lumMod val="50000"/>
                  </a:schemeClr>
                </a:solidFill>
              </a:rPr>
              <a:t>Gampaha Wickramarachchi University of Indigenous Medicine, </a:t>
            </a:r>
            <a:r>
              <a:rPr lang="en-GB" sz="7200" b="1" dirty="0" err="1">
                <a:solidFill>
                  <a:schemeClr val="accent1">
                    <a:lumMod val="50000"/>
                  </a:schemeClr>
                </a:solidFill>
              </a:rPr>
              <a:t>Yakkala</a:t>
            </a:r>
            <a:r>
              <a:rPr lang="en-GB" sz="7200" b="1" dirty="0">
                <a:solidFill>
                  <a:schemeClr val="accent1">
                    <a:lumMod val="50000"/>
                  </a:schemeClr>
                </a:solidFill>
              </a:rPr>
              <a:t>, Sri Lanka</a:t>
            </a:r>
            <a:endParaRPr lang="en-US" sz="7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7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